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60"/>
  </p:notesMasterIdLst>
  <p:handoutMasterIdLst>
    <p:handoutMasterId r:id="rId61"/>
  </p:handoutMasterIdLst>
  <p:sldIdLst>
    <p:sldId id="479" r:id="rId5"/>
    <p:sldId id="256" r:id="rId6"/>
    <p:sldId id="258" r:id="rId7"/>
    <p:sldId id="451" r:id="rId8"/>
    <p:sldId id="424" r:id="rId9"/>
    <p:sldId id="425" r:id="rId10"/>
    <p:sldId id="426" r:id="rId11"/>
    <p:sldId id="427" r:id="rId12"/>
    <p:sldId id="428" r:id="rId13"/>
    <p:sldId id="429" r:id="rId14"/>
    <p:sldId id="452" r:id="rId15"/>
    <p:sldId id="430" r:id="rId16"/>
    <p:sldId id="453" r:id="rId17"/>
    <p:sldId id="431" r:id="rId18"/>
    <p:sldId id="454" r:id="rId19"/>
    <p:sldId id="432" r:id="rId20"/>
    <p:sldId id="455" r:id="rId21"/>
    <p:sldId id="433" r:id="rId22"/>
    <p:sldId id="456" r:id="rId23"/>
    <p:sldId id="434" r:id="rId24"/>
    <p:sldId id="457" r:id="rId25"/>
    <p:sldId id="435" r:id="rId26"/>
    <p:sldId id="436" r:id="rId27"/>
    <p:sldId id="458" r:id="rId28"/>
    <p:sldId id="437" r:id="rId29"/>
    <p:sldId id="459" r:id="rId30"/>
    <p:sldId id="438" r:id="rId31"/>
    <p:sldId id="439" r:id="rId32"/>
    <p:sldId id="478" r:id="rId33"/>
    <p:sldId id="440" r:id="rId34"/>
    <p:sldId id="463" r:id="rId35"/>
    <p:sldId id="480" r:id="rId36"/>
    <p:sldId id="465" r:id="rId37"/>
    <p:sldId id="466" r:id="rId38"/>
    <p:sldId id="467" r:id="rId39"/>
    <p:sldId id="468" r:id="rId40"/>
    <p:sldId id="469" r:id="rId41"/>
    <p:sldId id="475" r:id="rId42"/>
    <p:sldId id="470" r:id="rId43"/>
    <p:sldId id="471" r:id="rId44"/>
    <p:sldId id="472" r:id="rId45"/>
    <p:sldId id="473" r:id="rId46"/>
    <p:sldId id="441" r:id="rId47"/>
    <p:sldId id="442" r:id="rId48"/>
    <p:sldId id="443" r:id="rId49"/>
    <p:sldId id="444" r:id="rId50"/>
    <p:sldId id="461" r:id="rId51"/>
    <p:sldId id="445" r:id="rId52"/>
    <p:sldId id="446" r:id="rId53"/>
    <p:sldId id="447" r:id="rId54"/>
    <p:sldId id="448" r:id="rId55"/>
    <p:sldId id="449" r:id="rId56"/>
    <p:sldId id="481" r:id="rId57"/>
    <p:sldId id="450" r:id="rId58"/>
    <p:sldId id="482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FF"/>
    <a:srgbClr val="33CCCC"/>
    <a:srgbClr val="077966"/>
    <a:srgbClr val="777777"/>
    <a:srgbClr val="001E00"/>
    <a:srgbClr val="001400"/>
    <a:srgbClr val="002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71" autoAdjust="0"/>
  </p:normalViewPr>
  <p:slideViewPr>
    <p:cSldViewPr snapToGrid="0">
      <p:cViewPr>
        <p:scale>
          <a:sx n="60" d="100"/>
          <a:sy n="60" d="100"/>
        </p:scale>
        <p:origin x="-61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4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effectLst/>
              </a:defRPr>
            </a:lvl1pPr>
          </a:lstStyle>
          <a:p>
            <a:pPr>
              <a:defRPr/>
            </a:pPr>
            <a:fld id="{B206B497-EE95-402E-9FB7-749D44719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52450" y="1968500"/>
            <a:ext cx="3857625" cy="1470025"/>
          </a:xfrm>
        </p:spPr>
        <p:txBody>
          <a:bodyPr/>
          <a:lstStyle>
            <a:lvl1pPr>
              <a:defRPr sz="40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10375" y="6105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PP-</a:t>
            </a:r>
            <a:fld id="{060D2AAC-CC25-4152-BC31-4CCC32E31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PP-</a:t>
            </a:r>
            <a:fld id="{C6FBE894-5056-4FC7-9867-86AA78EC3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52400"/>
            <a:ext cx="1962150" cy="5629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52400"/>
            <a:ext cx="5734050" cy="5629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 PP-</a:t>
            </a:r>
            <a:fld id="{607C1B27-5D4D-415E-AFB1-C10A45A9F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666875"/>
            <a:ext cx="374808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288" y="1666875"/>
            <a:ext cx="374808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PP-</a:t>
            </a:r>
            <a:fld id="{312D8890-A388-4284-BCBC-A26CBF7E88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66875"/>
            <a:ext cx="374808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7288" y="1666875"/>
            <a:ext cx="374808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PP-</a:t>
            </a:r>
            <a:fld id="{CCDC061C-CC60-4FC9-9277-A5588E546A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666875"/>
            <a:ext cx="7648575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PP-</a:t>
            </a:r>
            <a:fld id="{0E2777E7-9187-4BE3-84D9-639DE63AA4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– Second level</a:t>
            </a:r>
          </a:p>
          <a:p>
            <a:pPr lvl="2"/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PP-</a:t>
            </a:r>
            <a:fld id="{B69384C5-1FAB-4C98-9B8D-9D6343D45F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PP-</a:t>
            </a:r>
            <a:fld id="{32A46916-3E34-4180-BE23-7384BAC6D7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66875"/>
            <a:ext cx="37480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288" y="1666875"/>
            <a:ext cx="37480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PP-</a:t>
            </a:r>
            <a:fld id="{B1A4C62B-D07D-4249-9C53-D764F21E06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PP-</a:t>
            </a:r>
            <a:fld id="{5C05CD09-C5BD-4C51-97F9-CE25223D0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PP-</a:t>
            </a:r>
            <a:fld id="{E1FF68AF-97D4-4BF9-8D5E-E7B682FD79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PP-</a:t>
            </a:r>
            <a:fld id="{27648E10-97B4-477F-94C6-F99BA752CF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PP-</a:t>
            </a:r>
            <a:fld id="{9F74894D-EDB2-4910-AE6D-A7933FD5F2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PP-</a:t>
            </a:r>
            <a:fld id="{8C17A6BC-D777-427A-B9D2-6757B76ABE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66875"/>
            <a:ext cx="76485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– Second level</a:t>
            </a:r>
          </a:p>
          <a:p>
            <a:pPr lvl="2"/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0375" y="6162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PP-</a:t>
            </a:r>
            <a:fld id="{7F3F07CC-DA28-486A-B10D-BBB8006D68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524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4" r:id="rId11"/>
    <p:sldLayoutId id="2147483770" r:id="rId12"/>
    <p:sldLayoutId id="2147483771" r:id="rId13"/>
    <p:sldLayoutId id="214748377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n-ea"/>
          <a:cs typeface="Times New Roman" pitchFamily="18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130000"/>
        <a:buFont typeface="Wingdings" pitchFamily="2" charset="2"/>
        <a:defRPr sz="32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2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32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»"/>
        <a:defRPr sz="32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cs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713" y="1555750"/>
            <a:ext cx="7464425" cy="36464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LEADERSHIP II FOR FIRE AND EMS: STRATEGIES FOR PERSONAL SUCCESS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ENHANCING YOUR PERSONAL POWER 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7710734F-860F-4A19-902E-94FAA5AE098F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7850" y="1871663"/>
            <a:ext cx="7648575" cy="438785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Ethical uses of power exclude:</a:t>
            </a:r>
          </a:p>
          <a:p>
            <a:pPr marL="454025" indent="3175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</a:t>
            </a:r>
            <a:r>
              <a:rPr lang="en-US" sz="2800" dirty="0" smtClean="0"/>
              <a:t> Exploiting others</a:t>
            </a:r>
          </a:p>
          <a:p>
            <a:pPr marL="454025" indent="3175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Influencing others to illegal or immoral conduct</a:t>
            </a:r>
          </a:p>
          <a:p>
            <a:pPr marL="454025" indent="3175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Reducing others' self-esteem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Positive power usage assumes</a:t>
            </a:r>
          </a:p>
          <a:p>
            <a:pPr marL="454025" indent="3175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Sensitivity to others</a:t>
            </a:r>
          </a:p>
          <a:p>
            <a:pPr marL="454025" indent="3175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Preference for win-win solutions</a:t>
            </a:r>
          </a:p>
          <a:p>
            <a:pPr marL="454025" indent="3175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Effective interpersonal skills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1B9914E1-887E-4D7B-AF19-8A4D034F36FB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41313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DEFINITION AND IMPORTANCE OF POWER (cont'd)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2600" y="1760538"/>
            <a:ext cx="8156575" cy="2401887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3600" dirty="0" smtClean="0">
                <a:latin typeface="+mn-lt"/>
              </a:rPr>
              <a:t>Who are some individuals that you perceive as powerful?  In what ways do these people demonstrate their power?</a:t>
            </a:r>
          </a:p>
        </p:txBody>
      </p:sp>
      <p:pic>
        <p:nvPicPr>
          <p:cNvPr id="284675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6975" y="373697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73E0658F-88A5-49FF-9EB5-204B5C1E7FF0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TYPES OF POWER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6413" y="1493838"/>
            <a:ext cx="7612062" cy="4114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defRPr/>
            </a:pPr>
            <a:r>
              <a:rPr lang="en-US" sz="2800" dirty="0" smtClean="0"/>
              <a:t>Formal power:</a:t>
            </a:r>
          </a:p>
          <a:p>
            <a:pPr lvl="1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Tied to your official position.</a:t>
            </a:r>
          </a:p>
          <a:p>
            <a:pPr lvl="1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Position guarantees level of authority.</a:t>
            </a:r>
          </a:p>
          <a:p>
            <a:pPr lvl="1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Within your level you can direct or order.</a:t>
            </a:r>
          </a:p>
          <a:p>
            <a:pPr lvl="1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Higher position yields more </a:t>
            </a:r>
            <a:br>
              <a:rPr lang="en-US" sz="2800" dirty="0" smtClean="0"/>
            </a:br>
            <a:r>
              <a:rPr lang="en-US" sz="2800" dirty="0" smtClean="0"/>
              <a:t>power.</a:t>
            </a:r>
          </a:p>
          <a:p>
            <a:pPr lvl="1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People believe you have the </a:t>
            </a:r>
            <a:br>
              <a:rPr lang="en-US" sz="2800" dirty="0" smtClean="0"/>
            </a:br>
            <a:r>
              <a:rPr lang="en-US" sz="2800" dirty="0" smtClean="0"/>
              <a:t>right to tell them what to do </a:t>
            </a:r>
            <a:br>
              <a:rPr lang="en-US" sz="2800" dirty="0" smtClean="0"/>
            </a:br>
            <a:r>
              <a:rPr lang="en-US" sz="2800" dirty="0" smtClean="0"/>
              <a:t>and they have an obligation </a:t>
            </a:r>
            <a:br>
              <a:rPr lang="en-US" sz="2800" dirty="0" smtClean="0"/>
            </a:br>
            <a:r>
              <a:rPr lang="en-US" sz="2800" dirty="0" smtClean="0"/>
              <a:t>to do it.</a:t>
            </a:r>
          </a:p>
        </p:txBody>
      </p:sp>
      <p:pic>
        <p:nvPicPr>
          <p:cNvPr id="15364" name="Picture 11" descr="4208"/>
          <p:cNvPicPr>
            <a:picLocks noChangeAspect="1" noChangeArrowheads="1"/>
          </p:cNvPicPr>
          <p:nvPr/>
        </p:nvPicPr>
        <p:blipFill>
          <a:blip r:embed="rId2" cstate="print"/>
          <a:srcRect l="48521" t="328" r="12808" b="57800"/>
          <a:stretch>
            <a:fillRect/>
          </a:stretch>
        </p:blipFill>
        <p:spPr bwMode="auto">
          <a:xfrm>
            <a:off x="5692775" y="3527425"/>
            <a:ext cx="3024188" cy="24574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4F692CA2-596B-4E9A-A2CF-04DEA18A69A0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1523" y="1898650"/>
            <a:ext cx="7962900" cy="191611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3600" dirty="0" smtClean="0">
                <a:latin typeface="+mn-lt"/>
              </a:rPr>
              <a:t>What is an example of formal power from the posted list of power examples?</a:t>
            </a:r>
          </a:p>
        </p:txBody>
      </p:sp>
      <p:pic>
        <p:nvPicPr>
          <p:cNvPr id="285699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8975" y="3554413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4C7994AD-D12D-4903-98DD-3341804625D0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8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TYPES OF POWER (cont'd)</a:t>
            </a:r>
          </a:p>
        </p:txBody>
      </p:sp>
      <p:sp>
        <p:nvSpPr>
          <p:cNvPr id="26318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14350" y="1398588"/>
            <a:ext cx="7648575" cy="4114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defRPr/>
            </a:pPr>
            <a:r>
              <a:rPr lang="en-US" dirty="0" smtClean="0"/>
              <a:t>Reward power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Ability to give rewards in exchange for compliance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Rewards can be official or informal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Must be meaningful and desired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Others comply to get the reward</a:t>
            </a:r>
          </a:p>
        </p:txBody>
      </p:sp>
      <p:pic>
        <p:nvPicPr>
          <p:cNvPr id="17412" name="Picture 12" descr="MCj043960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2438" y="4432300"/>
            <a:ext cx="3343275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F0C9D994-3F34-4897-B9C9-AE4331C1C54E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4525" y="1836738"/>
            <a:ext cx="7900988" cy="169545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3600" dirty="0" smtClean="0">
                <a:latin typeface="+mn-lt"/>
              </a:rPr>
              <a:t>What is an example of reward power from the posted list of power examples?</a:t>
            </a:r>
          </a:p>
        </p:txBody>
      </p:sp>
      <p:pic>
        <p:nvPicPr>
          <p:cNvPr id="286723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5175" y="342845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BAD90129-869F-4451-A40D-CEC3562FD88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922588" y="1714500"/>
            <a:ext cx="6157912" cy="4114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defRPr/>
            </a:pPr>
            <a:r>
              <a:rPr lang="en-US" sz="2800" dirty="0" smtClean="0"/>
              <a:t>Coercive power</a:t>
            </a:r>
          </a:p>
          <a:p>
            <a:pPr lvl="1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Ability to punish for noncompliance</a:t>
            </a:r>
          </a:p>
          <a:p>
            <a:pPr lvl="1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Opposite side of coin from reward power</a:t>
            </a:r>
          </a:p>
          <a:p>
            <a:pPr lvl="1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Punishments can be official or informal</a:t>
            </a:r>
          </a:p>
          <a:p>
            <a:pPr lvl="1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Punishments must be meaningful</a:t>
            </a:r>
          </a:p>
          <a:p>
            <a:pPr lvl="1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Compliance to avoid punishment</a:t>
            </a:r>
          </a:p>
        </p:txBody>
      </p:sp>
      <p:pic>
        <p:nvPicPr>
          <p:cNvPr id="19459" name="Picture 8" descr="MPj020220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25" y="1806575"/>
            <a:ext cx="2425700" cy="36576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1A93C7E1-6EA6-40F4-BA0D-3CF305D4D9E2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TYPES OF POWER (cont'd)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4488" y="1852613"/>
            <a:ext cx="8467725" cy="16478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3600" dirty="0" smtClean="0">
                <a:latin typeface="+mn-lt"/>
              </a:rPr>
              <a:t>What is an example of </a:t>
            </a:r>
            <a:r>
              <a:rPr lang="en-US" sz="3600" dirty="0" smtClean="0">
                <a:solidFill>
                  <a:srgbClr val="FFFF99"/>
                </a:solidFill>
                <a:latin typeface="+mn-lt"/>
              </a:rPr>
              <a:t>coercive</a:t>
            </a:r>
            <a:r>
              <a:rPr lang="en-US" sz="3600" dirty="0" smtClean="0">
                <a:latin typeface="+mn-lt"/>
              </a:rPr>
              <a:t> power from the posted list of power examples?</a:t>
            </a:r>
          </a:p>
        </p:txBody>
      </p:sp>
      <p:pic>
        <p:nvPicPr>
          <p:cNvPr id="287747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8050" y="3255963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8A8C5101-11B5-4C9C-A6CF-288A9672EB23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530225" y="1509713"/>
            <a:ext cx="7794625" cy="4114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defRPr/>
            </a:pPr>
            <a:r>
              <a:rPr lang="en-US" dirty="0" smtClean="0"/>
              <a:t>Expert power: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Having more knowledge and using this to your advantage.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Must not only be an expert, but be aware of your expertise.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Others comply because they              respect your expertise.</a:t>
            </a:r>
          </a:p>
        </p:txBody>
      </p:sp>
      <p:pic>
        <p:nvPicPr>
          <p:cNvPr id="21507" name="Picture 10" descr="owl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438" y="3254375"/>
            <a:ext cx="32956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86C2A04F-87A3-4C1F-9A4C-572B7C5D4759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title"/>
          </p:nvPr>
        </p:nvSpPr>
        <p:spPr>
          <a:xfrm>
            <a:off x="2057400" y="104775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TYPES OF POWER (cont'd)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9522" y="1820863"/>
            <a:ext cx="7899400" cy="12065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3600" dirty="0" smtClean="0">
                <a:latin typeface="+mn-lt"/>
              </a:rPr>
              <a:t>What is an example of expert power from the posted list of power examples?</a:t>
            </a:r>
          </a:p>
        </p:txBody>
      </p:sp>
      <p:pic>
        <p:nvPicPr>
          <p:cNvPr id="288771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925" y="327025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9900E5D9-8BF3-42C6-8037-D9FFBDC71D35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OBJECTIVES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1813" y="1651000"/>
            <a:ext cx="8250237" cy="411480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 smtClean="0"/>
              <a:t>The students will: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Identify five types of power.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Identify the sources and limits of different types of power.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Differentiate between use and abuse of different types of power.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Explain how influencing and networking can complement one's power base.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Identify potential activities for enhancing their power base.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Begin to develop a Personal Power Enhancement Plan.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7948A47C-AAC7-4F2A-976B-6EDAF7CE084D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1603375"/>
            <a:ext cx="8108950" cy="2259013"/>
          </a:xfrm>
        </p:spPr>
        <p:txBody>
          <a:bodyPr/>
          <a:lstStyle/>
          <a:p>
            <a:pPr marL="457200" indent="-457200">
              <a:spcBef>
                <a:spcPts val="0"/>
              </a:spcBef>
              <a:defRPr/>
            </a:pPr>
            <a:r>
              <a:rPr lang="en-US" sz="2800" dirty="0" smtClean="0"/>
              <a:t>Referent power</a:t>
            </a:r>
          </a:p>
          <a:p>
            <a:pPr marL="460375" lvl="1" indent="-3175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Liked, admired, and trusted by others.</a:t>
            </a:r>
          </a:p>
          <a:p>
            <a:pPr marL="460375" lvl="1" indent="-3175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Using charisma to your advantage.</a:t>
            </a:r>
          </a:p>
          <a:p>
            <a:pPr marL="460375" lvl="1" indent="-3175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Others comply to please you and to get your personal approval.</a:t>
            </a:r>
          </a:p>
        </p:txBody>
      </p:sp>
      <p:pic>
        <p:nvPicPr>
          <p:cNvPr id="23555" name="Picture 9" descr="ob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75" y="3548063"/>
            <a:ext cx="3495675" cy="25034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60D8B988-F553-40ED-8F9F-4FD0B45EFD7C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title"/>
          </p:nvPr>
        </p:nvSpPr>
        <p:spPr>
          <a:xfrm>
            <a:off x="2057400" y="104775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TYPES OF POWER (cont'd)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4525" y="1804988"/>
            <a:ext cx="7869238" cy="150653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3600" dirty="0" smtClean="0">
                <a:latin typeface="+mn-lt"/>
              </a:rPr>
              <a:t>What is an example of referent power from the posted list of power examples?</a:t>
            </a:r>
          </a:p>
        </p:txBody>
      </p:sp>
      <p:pic>
        <p:nvPicPr>
          <p:cNvPr id="289795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8675" y="344487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CF80E1BB-2C92-4F51-BE8E-8453C3ED2C82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MPj040050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150" y="481013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SOURCES AND LIMITS OF POWER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2475" y="2241550"/>
            <a:ext cx="7115175" cy="2251075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3600" dirty="0" smtClean="0"/>
              <a:t>Two basic sources: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3600" dirty="0" smtClean="0"/>
              <a:t>Ascribed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3600" dirty="0" smtClean="0"/>
              <a:t>Achieved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44A2DAE3-CE1A-472A-9D6F-AFBFE2F3E973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73025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SOURCES AND LIMITS OF POWER (cont'd)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82750"/>
            <a:ext cx="7997825" cy="4114800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/>
              <a:t>Ascribed or position power: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Given by virtue of position. 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Rank determines amount of formal, reward, and coercive power you possess.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Compliance to position power is based on required acceptance.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Subordinates comply because they must.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6A3E2F81-4E57-46C3-AF0E-4098EBEEE60F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7844" y="1663700"/>
            <a:ext cx="8562975" cy="12700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3600" dirty="0" smtClean="0">
                <a:latin typeface="+mn-lt"/>
              </a:rPr>
              <a:t>What is an example of formal, reward, and coercive power available to Company Officers (COs)?</a:t>
            </a:r>
          </a:p>
        </p:txBody>
      </p:sp>
      <p:pic>
        <p:nvPicPr>
          <p:cNvPr id="290819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4513" y="363378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48386A5A-3061-480F-883D-888B26EE7E21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555750"/>
            <a:ext cx="8220075" cy="4114800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/>
              <a:t>Achieved or personal power is earned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Expert and referent 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No guarantee of these powers. 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With no position power, can still develop large powerbase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Earn personal power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Subordinate compliance is based on respect and/or admiration for you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Subordinates comply because they want to!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BD53605D-71B0-46B6-86B5-EFA51D5FD522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73025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SOURCES AND LIMITS OF POWER (cont'd)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8950" y="1804988"/>
            <a:ext cx="8277225" cy="142716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3600" dirty="0" smtClean="0">
                <a:latin typeface="+mn-lt"/>
              </a:rPr>
              <a:t>What are some personal examples of expert and referent power at the CO level?</a:t>
            </a:r>
          </a:p>
        </p:txBody>
      </p:sp>
      <p:pic>
        <p:nvPicPr>
          <p:cNvPr id="291843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6925" y="34925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610EC33D-C189-487F-90B2-DD0BBD4534C3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TYPES OF POWER (cont'd)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3" y="1571625"/>
            <a:ext cx="8329612" cy="4114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defRPr/>
            </a:pPr>
            <a:r>
              <a:rPr lang="en-US" sz="2800" dirty="0" smtClean="0"/>
              <a:t>Limits:</a:t>
            </a:r>
          </a:p>
          <a:p>
            <a:pPr marL="460375" lvl="1" indent="-3175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99"/>
                </a:solidFill>
              </a:rPr>
              <a:t>Formal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FF99"/>
                </a:solidFill>
              </a:rPr>
              <a:t>reward</a:t>
            </a:r>
            <a:r>
              <a:rPr lang="en-US" sz="2800" dirty="0" smtClean="0"/>
              <a:t>, and </a:t>
            </a:r>
            <a:r>
              <a:rPr lang="en-US" sz="2800" dirty="0" smtClean="0">
                <a:solidFill>
                  <a:srgbClr val="FFFF99"/>
                </a:solidFill>
              </a:rPr>
              <a:t>coercive</a:t>
            </a:r>
            <a:r>
              <a:rPr lang="en-US" sz="2800" dirty="0" smtClean="0"/>
              <a:t> power generally only work on subordinates.</a:t>
            </a:r>
          </a:p>
          <a:p>
            <a:pPr marL="460375" lvl="1" indent="-3175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99"/>
                </a:solidFill>
              </a:rPr>
              <a:t>Formal </a:t>
            </a:r>
            <a:r>
              <a:rPr lang="en-US" sz="2800" dirty="0" smtClean="0"/>
              <a:t>power is limited by scope of authority.</a:t>
            </a:r>
          </a:p>
          <a:p>
            <a:pPr marL="460375" lvl="1" indent="-3175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99"/>
                </a:solidFill>
              </a:rPr>
              <a:t>Reward</a:t>
            </a:r>
            <a:r>
              <a:rPr lang="en-US" sz="2800" dirty="0" smtClean="0"/>
              <a:t> power is limited by desirability of reward.</a:t>
            </a:r>
          </a:p>
          <a:p>
            <a:pPr marL="460375" lvl="1" indent="-3175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Overuse of </a:t>
            </a:r>
            <a:r>
              <a:rPr lang="en-US" sz="2800" dirty="0" smtClean="0">
                <a:solidFill>
                  <a:srgbClr val="FFFF99"/>
                </a:solidFill>
              </a:rPr>
              <a:t>coercive </a:t>
            </a:r>
            <a:r>
              <a:rPr lang="en-US" sz="2800" dirty="0" smtClean="0"/>
              <a:t>power leads to covert resistance.</a:t>
            </a:r>
          </a:p>
          <a:p>
            <a:pPr marL="460375" lvl="1" indent="-3175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99"/>
                </a:solidFill>
              </a:rPr>
              <a:t>Expert</a:t>
            </a:r>
            <a:r>
              <a:rPr lang="en-US" sz="2800" dirty="0" smtClean="0"/>
              <a:t> power is limited by others' perception of the importance/usefulness of the area of expertise.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AD80DF78-ED7D-4D39-AF3F-817B96F9EC0F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TYPES OF POWER (cont'd)</a:t>
            </a:r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3100" y="1808163"/>
            <a:ext cx="7648575" cy="4114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defRPr/>
            </a:pPr>
            <a:r>
              <a:rPr lang="en-US" dirty="0" smtClean="0"/>
              <a:t>Other facts:</a:t>
            </a:r>
          </a:p>
          <a:p>
            <a:pPr marL="460375" lvl="1" indent="-3175">
              <a:spcBef>
                <a:spcPts val="0"/>
              </a:spcBef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Expert and referent powers work in different directions.</a:t>
            </a:r>
          </a:p>
          <a:p>
            <a:pPr marL="460375" lvl="1" indent="-3175">
              <a:spcBef>
                <a:spcPts val="0"/>
              </a:spcBef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Individuals with low self-confidence rely more on formal and coercive powers.</a:t>
            </a:r>
          </a:p>
          <a:p>
            <a:pPr marL="460375" lvl="1" indent="-3175">
              <a:spcBef>
                <a:spcPts val="0"/>
              </a:spcBef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Effective leaders rely on referent and expert powers.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FD55D913-B39C-4EDC-96F6-1349F416B5FC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TYPES OF POWER (cont'd)</a:t>
            </a: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04788" y="1635125"/>
            <a:ext cx="8702675" cy="4114800"/>
          </a:xfrm>
        </p:spPr>
        <p:txBody>
          <a:bodyPr/>
          <a:lstStyle/>
          <a:p>
            <a:pPr lvl="1" indent="-457200">
              <a:buFont typeface="Arial" pitchFamily="34" charset="0"/>
              <a:buChar char="•"/>
              <a:defRPr/>
            </a:pPr>
            <a:r>
              <a:rPr lang="en-US" sz="2800" dirty="0" smtClean="0"/>
              <a:t>Compliance in visible; routine tasks can be influenced by formal power alone.  Less visible, more creative tasks require referent or expert powers. </a:t>
            </a:r>
          </a:p>
          <a:p>
            <a:pPr lvl="1" indent="-457200">
              <a:buFont typeface="Arial" pitchFamily="34" charset="0"/>
              <a:buChar char="•"/>
              <a:defRPr/>
            </a:pPr>
            <a:r>
              <a:rPr lang="en-US" sz="2800" dirty="0" smtClean="0"/>
              <a:t>The more sophisticated/self-confident/capable individuals are apt to be more influenced by expert and referent powers. </a:t>
            </a:r>
          </a:p>
          <a:p>
            <a:pPr lvl="1" indent="-457200">
              <a:buFont typeface="Arial" pitchFamily="34" charset="0"/>
              <a:buChar char="•"/>
              <a:defRPr/>
            </a:pPr>
            <a:r>
              <a:rPr lang="en-US" sz="2800" dirty="0" smtClean="0"/>
              <a:t>Use of power expends some of a limited source of energy--the more you use, the more you lose! 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F3C7B673-C2B3-4A16-A07A-0E4ED158339F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78013" y="17463"/>
            <a:ext cx="7210425" cy="1314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462088"/>
            <a:ext cx="7648575" cy="4114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Definition and Importance of Power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Who Has Power?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Types of Power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Sources and Limits of Power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Analyzing Appropriate Use and Abuse of Power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Power Skills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Increasing Your Power Base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Personal Power Enhancement Plan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54487BD6-56CD-44C4-B0AE-63130FCC5E87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3" descr="outletandpl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398" name="Rectangle 14"/>
          <p:cNvSpPr>
            <a:spLocks noGrp="1" noChangeArrowheads="1"/>
          </p:cNvSpPr>
          <p:nvPr>
            <p:ph type="title"/>
          </p:nvPr>
        </p:nvSpPr>
        <p:spPr>
          <a:xfrm>
            <a:off x="898525" y="200025"/>
            <a:ext cx="7913688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TYPES OF POWER (cont'd)</a:t>
            </a:r>
          </a:p>
        </p:txBody>
      </p:sp>
      <p:sp>
        <p:nvSpPr>
          <p:cNvPr id="27239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66725" y="1871663"/>
            <a:ext cx="8124825" cy="3173412"/>
          </a:xfrm>
        </p:spPr>
        <p:txBody>
          <a:bodyPr/>
          <a:lstStyle/>
          <a:p>
            <a:pPr marL="457200" indent="-457200">
              <a:spcBef>
                <a:spcPts val="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Anticipating outcomes</a:t>
            </a:r>
          </a:p>
          <a:p>
            <a:pPr marL="460375" lvl="1" indent="-3175">
              <a:spcBef>
                <a:spcPts val="0"/>
              </a:spcBef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– 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Five power types can produces various responses.</a:t>
            </a:r>
          </a:p>
          <a:p>
            <a:pPr marL="460375" lvl="1" indent="-3175">
              <a:spcBef>
                <a:spcPts val="0"/>
              </a:spcBef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– 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Effective leader uses power sparingly.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8E141A6E-24AA-429A-A430-4E5BDCDD3FFE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168275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USING DIFFERENT POWER TYPES AND LIKELY OUTCOMES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AFB84BD1-6D6C-4FDD-B1A9-898D0064C624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03275" y="1422400"/>
          <a:ext cx="7646277" cy="4746868"/>
        </p:xfrm>
        <a:graphic>
          <a:graphicData uri="http://schemas.openxmlformats.org/drawingml/2006/table">
            <a:tbl>
              <a:tblPr/>
              <a:tblGrid>
                <a:gridCol w="1647369"/>
                <a:gridCol w="1787239"/>
                <a:gridCol w="2098064"/>
                <a:gridCol w="2113605"/>
              </a:tblGrid>
              <a:tr h="3711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all" dirty="0">
                          <a:latin typeface="Arial"/>
                          <a:ea typeface="Times New Roman"/>
                          <a:cs typeface="Times New Roman"/>
                        </a:rPr>
                        <a:t>TYPE OF POWER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all" dirty="0">
                          <a:latin typeface="Arial"/>
                          <a:ea typeface="Times New Roman"/>
                          <a:cs typeface="Times New Roman"/>
                        </a:rPr>
                        <a:t>TYPES OF </a:t>
                      </a:r>
                      <a:r>
                        <a:rPr lang="en-US" sz="1000" b="1" cap="all" dirty="0" smtClean="0">
                          <a:latin typeface="Arial"/>
                          <a:ea typeface="Times New Roman"/>
                          <a:cs typeface="Times New Roman"/>
                        </a:rPr>
                        <a:t>OUTCOMEs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4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Commitment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Compliance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Resistance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0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Referent </a:t>
                      </a:r>
                      <a:r>
                        <a:rPr lang="en-US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power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cap="all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all">
                          <a:latin typeface="Times New Roman"/>
                          <a:ea typeface="Times New Roman"/>
                          <a:cs typeface="Times New Roman"/>
                        </a:rPr>
                        <a:t>LIKELY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f request is believed to be important to leader.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POSSIBLE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If request is perceived as unimportant to leader.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cap="all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all">
                          <a:latin typeface="Times New Roman"/>
                          <a:ea typeface="Times New Roman"/>
                          <a:cs typeface="Times New Roman"/>
                        </a:rPr>
                        <a:t>possible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If request is perceived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as harmful to leader.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2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Expert </a:t>
                      </a:r>
                      <a:r>
                        <a:rPr lang="en-US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power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cap="all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all">
                          <a:latin typeface="Times New Roman"/>
                          <a:ea typeface="Times New Roman"/>
                          <a:cs typeface="Times New Roman"/>
                        </a:rPr>
                        <a:t>LIKELY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f request is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persuasive and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subordinates share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leader's goals.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POSSIBLE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If request is persuasive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but subordinates don't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care about goals.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POSSIBLE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If leader is arrogant or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insulting, or subordi-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nates oppose goals.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4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Formal </a:t>
                      </a:r>
                      <a:r>
                        <a:rPr lang="en-US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power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POSSIBLE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If request is polite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and appropriate.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LIKELY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If request is seen as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appropriate.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POSSIBLE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If request is arrogant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and/or inappropriate.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4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Reward power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POSSIBLE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If used in a subtle,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very personal way.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LIKELY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If used in a routine,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impersonal way.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POSSIBLE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If used in a manipulative, arrogant way.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Coercive </a:t>
                      </a:r>
                      <a:r>
                        <a:rPr lang="en-US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power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VERY UNLIKELY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Regardless of how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it's done!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POSSIBLE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If used in a helpful,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nonpunitive way.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LIKELY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If overused or used in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a hostile or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manipulative way.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F031ABC7-479F-4EC4-98EA-FC7EDA2674FB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2060575"/>
            <a:ext cx="8610600" cy="23383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Activity PP.1</a:t>
            </a:r>
            <a:br>
              <a:rPr lang="en-US" dirty="0" smtClean="0"/>
            </a:br>
            <a:r>
              <a:rPr lang="en-US" dirty="0" smtClean="0"/>
              <a:t>Analyzing Appropriate Use and Abuse of Power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9" name="Rectangle 7"/>
          <p:cNvSpPr>
            <a:spLocks noGrp="1" noChangeArrowheads="1"/>
          </p:cNvSpPr>
          <p:nvPr>
            <p:ph type="title"/>
          </p:nvPr>
        </p:nvSpPr>
        <p:spPr>
          <a:xfrm>
            <a:off x="2057400" y="73025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FORMAL POWER</a:t>
            </a:r>
          </a:p>
        </p:txBody>
      </p:sp>
      <p:sp>
        <p:nvSpPr>
          <p:cNvPr id="3000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98513" y="1666875"/>
            <a:ext cx="7648575" cy="4114800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/>
              <a:t>Do: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Be polite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Make confident requests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Be specific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Check for comprehension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Request within scope of authority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Require compliance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Be responsive to subordinate concerns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1BD925D4-F27D-414C-AC6A-4422B3F029B7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FORMAL POWER (cont'd)</a:t>
            </a:r>
          </a:p>
        </p:txBody>
      </p:sp>
      <p:sp>
        <p:nvSpPr>
          <p:cNvPr id="30106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66763" y="1762125"/>
            <a:ext cx="7648575" cy="4114800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/>
              <a:t>Don't: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Demand outside scope of authority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Be arrogant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Give ambiguous orders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Make needless demands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Bully subordinates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0CD9D25E-3091-473A-AAA1-9DD811F03154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4" descr="MCj043960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8913" y="4184650"/>
            <a:ext cx="357505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09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REWARD POWER</a:t>
            </a:r>
          </a:p>
        </p:txBody>
      </p:sp>
      <p:sp>
        <p:nvSpPr>
          <p:cNvPr id="302098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1493838"/>
            <a:ext cx="7904163" cy="4114800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/>
              <a:t>Do: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Make achievable requests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Make sure reward is meaningful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Have authority to deliver reward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Proper and ethical request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8AE34734-561E-49E8-9C2F-8D3CDA406994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1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REWARD POWER (cont'd)</a:t>
            </a:r>
          </a:p>
        </p:txBody>
      </p:sp>
      <p:sp>
        <p:nvSpPr>
          <p:cNvPr id="30311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651000"/>
            <a:ext cx="8408988" cy="4114800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/>
              <a:t>Don't: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Offer rewards for an undoable task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Offer meaningless rewards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Offer rewards you can't deliver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Offer rewards for improper behavior (bribes)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B99C5D41-8BD1-4F35-A6C8-34C14E332D45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39941" name="Picture 14" descr="MCj043960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262438"/>
            <a:ext cx="357505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COERCIVE POWER</a:t>
            </a:r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15975" y="1855788"/>
            <a:ext cx="7648575" cy="3440112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/>
              <a:t>Do: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Inform subordinates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Discipline fairly and consistently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Stay calm and avoid hostility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Administer punishment privately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Have proper ability/authority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CE858863-8F0A-4CF1-945A-95646023A110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8" name="Rectangle 6"/>
          <p:cNvSpPr>
            <a:spLocks noGrp="1" noChangeArrowheads="1"/>
          </p:cNvSpPr>
          <p:nvPr>
            <p:ph type="title"/>
          </p:nvPr>
        </p:nvSpPr>
        <p:spPr>
          <a:xfrm>
            <a:off x="1868488" y="1524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COERCIVE POWER (cont'd)</a:t>
            </a:r>
          </a:p>
        </p:txBody>
      </p:sp>
      <p:sp>
        <p:nvSpPr>
          <p:cNvPr id="3102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98513" y="1903413"/>
            <a:ext cx="7648575" cy="3378200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/>
              <a:t>Don't: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Make up rules as you go along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Play favorites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Punish without being sure of your facts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Threaten beyond your authority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Punish in 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E05838CC-6E23-468A-8480-C7EC6CE29870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EXPERT POWER</a:t>
            </a:r>
          </a:p>
        </p:txBody>
      </p:sp>
      <p:sp>
        <p:nvSpPr>
          <p:cNvPr id="3051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14388" y="1477963"/>
            <a:ext cx="7648575" cy="4114800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/>
              <a:t>Do: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Promote your expertise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Prove your expertise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Help others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Solve organizational problems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Stay humble</a:t>
            </a:r>
          </a:p>
        </p:txBody>
      </p:sp>
      <p:pic>
        <p:nvPicPr>
          <p:cNvPr id="43012" name="Picture 5" descr="owl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438" y="3144838"/>
            <a:ext cx="33591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7F7D324D-5E40-4CC0-8E37-DBD90C7DE978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7700" y="1709738"/>
            <a:ext cx="7707313" cy="17113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600" dirty="0" smtClean="0">
                <a:latin typeface="+mn-lt"/>
              </a:rPr>
              <a:t>How would you define power?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How do you feel about power?</a:t>
            </a:r>
          </a:p>
        </p:txBody>
      </p:sp>
      <p:pic>
        <p:nvPicPr>
          <p:cNvPr id="283651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2175" y="385445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D7843FFF-EEB7-455C-AC21-04AE77973126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EXPERT POWER (cont'd)</a:t>
            </a:r>
          </a:p>
        </p:txBody>
      </p:sp>
      <p:sp>
        <p:nvSpPr>
          <p:cNvPr id="3061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14350" y="1525588"/>
            <a:ext cx="7648575" cy="4114800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/>
              <a:t>Don't: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Flaunt your expertise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Claim fake expertise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Reduce others self-esteem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Hoard information others need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Get conceited and arrogant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B3437FDB-6E2B-4B7F-9F6F-F91E78348104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44037" name="Picture 5" descr="owl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438" y="3144838"/>
            <a:ext cx="33591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REFERENT POWER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9175" y="1555750"/>
            <a:ext cx="7648575" cy="4114800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/>
              <a:t>Do: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Accept others as they are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Express affection and trust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Show concern for others' welfare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Be a good role model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Learn how to make personal appeals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9CE8EBA7-1580-47D7-807C-4F46BBE812A0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1488" y="152400"/>
            <a:ext cx="7323137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REFERENT POWER (cont'd)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1824038"/>
            <a:ext cx="7648575" cy="4114800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/>
              <a:t>Don't: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Overuse personal appeals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Violate others' trust in you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Take advantage of others because they like you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Ask others to do something improper out of friendship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E6477D4C-D3A5-4CE7-A923-962162647752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POWER SKILLS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71638"/>
            <a:ext cx="7448550" cy="4256087"/>
          </a:xfrm>
        </p:spPr>
        <p:txBody>
          <a:bodyPr/>
          <a:lstStyle/>
          <a:p>
            <a:pPr lvl="1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Whom do you want to influence?</a:t>
            </a:r>
          </a:p>
          <a:p>
            <a:pPr lvl="1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What do you want them to do?</a:t>
            </a:r>
          </a:p>
          <a:p>
            <a:pPr lvl="1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What's in it for them?</a:t>
            </a:r>
          </a:p>
          <a:p>
            <a:pPr lvl="1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Do they lose if they refuse?</a:t>
            </a:r>
          </a:p>
          <a:p>
            <a:pPr lvl="1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How do they feel about you?</a:t>
            </a:r>
          </a:p>
          <a:p>
            <a:pPr lvl="1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Main objections?</a:t>
            </a:r>
          </a:p>
          <a:p>
            <a:pPr lvl="1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How will you respond?</a:t>
            </a:r>
          </a:p>
          <a:p>
            <a:pPr lvl="1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What will you say?</a:t>
            </a:r>
          </a:p>
        </p:txBody>
      </p:sp>
      <p:pic>
        <p:nvPicPr>
          <p:cNvPr id="273413" name="Picture 5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850" y="3783013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ED5C49AE-14CE-43B2-860A-206E9F7BAFF3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POWER SKILLS (cont'd)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1587500"/>
            <a:ext cx="7648575" cy="4114800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/>
              <a:t>Characteristics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Know what they want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Know they have a right to get what they want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Articulate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Sensitive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Credibility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Can deal with opposition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Selling skills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Know what motivates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Seek visibility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115FD235-7595-44A2-8766-D6CBB694C30B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POWER SKILLS (cont'd)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/>
              <a:t>Networking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Developing relationships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Informal support system</a:t>
            </a:r>
          </a:p>
          <a:p>
            <a:pPr marL="457200"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</a:t>
            </a:r>
            <a:r>
              <a:rPr lang="en-US" dirty="0" smtClean="0"/>
              <a:t> People with expertise</a:t>
            </a:r>
          </a:p>
          <a:p>
            <a:pPr marL="457200"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People with power</a:t>
            </a:r>
          </a:p>
          <a:p>
            <a:pPr marL="457200"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People with access to vital information</a:t>
            </a:r>
          </a:p>
          <a:p>
            <a:pPr marL="457200"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People with access to </a:t>
            </a:r>
            <a:r>
              <a:rPr lang="en-US" dirty="0" err="1" smtClean="0"/>
              <a:t>decisionmakers</a:t>
            </a:r>
            <a:endParaRPr lang="en-US" dirty="0" smtClean="0"/>
          </a:p>
          <a:p>
            <a:pPr marL="457200"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People who control resources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9C644AEA-6620-490C-B9EB-6F7883720BB5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1555750"/>
            <a:ext cx="7808912" cy="4114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Include subordinates, peers, and bosses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Individuals outside organization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Broader network means more benefit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Cultivate relationship:</a:t>
            </a:r>
          </a:p>
          <a:p>
            <a:pPr marL="454025" indent="3175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Identify and capitalize areas of common interest</a:t>
            </a:r>
          </a:p>
          <a:p>
            <a:pPr marL="454025" indent="3175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Identify ways you can help them</a:t>
            </a:r>
          </a:p>
          <a:p>
            <a:pPr marL="454025" indent="3175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Identify resources you can trade</a:t>
            </a:r>
          </a:p>
          <a:p>
            <a:pPr marL="454025" indent="3175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Make them like you, respect you, want to help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4077298E-629F-4ED5-9482-BC82B727F2A2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POWER SKILLS (cont'd)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9929" y="1677988"/>
            <a:ext cx="8058150" cy="13493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3600" dirty="0" smtClean="0">
                <a:latin typeface="+mn-lt"/>
              </a:rPr>
              <a:t>What are some examples of techniques you use to build and/or maintain an active network?</a:t>
            </a:r>
          </a:p>
        </p:txBody>
      </p:sp>
      <p:pic>
        <p:nvPicPr>
          <p:cNvPr id="293891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9138" y="34925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4AF977A5-8668-41F7-890A-1473E6C1F6C0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8890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INCREASING YOUR POWER BASE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1778000"/>
            <a:ext cx="4740275" cy="3819525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/>
              <a:t>Increasing formal power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Move up in the organization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More responsibility and authority 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Initiate projects</a:t>
            </a:r>
          </a:p>
        </p:txBody>
      </p:sp>
      <p:pic>
        <p:nvPicPr>
          <p:cNvPr id="52228" name="Picture 6" descr="MPj043839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8788" y="2219325"/>
            <a:ext cx="26987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46750ED5-A909-4B98-BD66-F3F3B06AABD7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53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909638" y="1666875"/>
            <a:ext cx="7648575" cy="4114800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/>
              <a:t>Increasing reward power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Move up in the organization 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More reward power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Rewards that don't depend on your position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Make all rewards more desirable 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Learn as much as you can about motivation and values of subordinates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EB0F257D-FA1F-41AD-9B64-C6B0277F737F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8890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INCREASING YOUR POWER BASE (cont'd)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5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282575" y="1831975"/>
            <a:ext cx="8167688" cy="1700213"/>
          </a:xfrm>
        </p:spPr>
        <p:txBody>
          <a:bodyPr/>
          <a:lstStyle/>
          <a:p>
            <a:pPr marL="457200" indent="-457200">
              <a:defRPr/>
            </a:pPr>
            <a:r>
              <a:rPr lang="en-US" dirty="0" smtClean="0"/>
              <a:t>Definition:  Power is being able to influence the attitudes and/or behaviors of others. </a:t>
            </a:r>
          </a:p>
        </p:txBody>
      </p:sp>
      <p:pic>
        <p:nvPicPr>
          <p:cNvPr id="8195" name="Picture 49" descr="MPj038780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9825" y="3365500"/>
            <a:ext cx="3657600" cy="26098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4949D232-AD76-4C32-BF28-60641429790A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41275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DEFINITION AND IMPORTANCE OF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1635125"/>
            <a:ext cx="8093075" cy="4114800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/>
              <a:t>Increasing coercive power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Move up in organization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More coercive power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Use sparingly--make it count! 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Build a reputation--don't play favorites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Don't shirk your responsibility 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Learn as much as you can about motivation and values of subordinates.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92602C8A-3E8E-47DE-9B23-44E9079D29C4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8890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INCREASING YOUR POWER BASE (cont'd)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MPj043943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0525" y="3703638"/>
            <a:ext cx="3184525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0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9738" y="1352550"/>
            <a:ext cx="6291262" cy="5505450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/>
              <a:t>Increasing expert power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Develop a specialization 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Create need for your specialized knowledge 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Volunteer for assignments which </a:t>
            </a:r>
            <a:br>
              <a:rPr lang="en-US" dirty="0" smtClean="0"/>
            </a:br>
            <a:r>
              <a:rPr lang="en-US" dirty="0" smtClean="0"/>
              <a:t>will help you learn skills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Be an avid learner--read, </a:t>
            </a:r>
            <a:br>
              <a:rPr lang="en-US" dirty="0" smtClean="0"/>
            </a:br>
            <a:r>
              <a:rPr lang="en-US" dirty="0" smtClean="0"/>
              <a:t>take classes, listen, etc 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Make yourself visible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Make yourself available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E375BE28-2C42-4E97-9126-0EBF61D1CA54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68275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INCREASING YOUR POWER BASE (cont'd)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725" y="1603375"/>
            <a:ext cx="7918450" cy="4114800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/>
              <a:t>Increasing referent power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Build a strong network 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Negotiate effectively 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Be a good listener 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Build your personal charisma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Share your legitimate power with subordinates 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Share your expert power with those who need help 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Try to divide and conquer your adversaries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FEBD7C28-AEB8-4B3B-9A28-4AC7196A7187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46275" y="12065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INCREASING YOUR POWER BASE (cont'd)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0" y="2281238"/>
            <a:ext cx="6858000" cy="2054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Activity PP.2</a:t>
            </a:r>
            <a:br>
              <a:rPr lang="en-US" dirty="0" smtClean="0"/>
            </a:br>
            <a:r>
              <a:rPr lang="en-US" dirty="0" smtClean="0"/>
              <a:t>Developing a Personal Power Enhancement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3D4F67E9-8508-4479-9236-A00EEAD14031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SUMMARY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7225" y="1730375"/>
            <a:ext cx="8061325" cy="4114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Appropriate use of power is a critical leadership skill.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COs have a variety of powers available to them.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Formal, reward and coercive powers generally work downward only.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Expert and referent powers work downward, upward, and across.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Effective COs consciously strive to enhance their own power base.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DAC8F8C1-A35E-475B-AFF8-580CE442BE00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63" y="2170113"/>
            <a:ext cx="7575550" cy="2527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Activity PP.3 (Optional) </a:t>
            </a:r>
            <a:br>
              <a:rPr lang="en-US" dirty="0" smtClean="0"/>
            </a:br>
            <a:r>
              <a:rPr lang="en-US" dirty="0" smtClean="0"/>
              <a:t>Developing an Influence Plan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PP-</a:t>
            </a:r>
            <a:fld id="{E7C4832D-9E5C-4514-BD97-CC15196EC130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903413"/>
            <a:ext cx="4995863" cy="3694112"/>
          </a:xfrm>
        </p:spPr>
        <p:txBody>
          <a:bodyPr/>
          <a:lstStyle/>
          <a:p>
            <a:pPr marL="457200" indent="-457200">
              <a:defRPr/>
            </a:pPr>
            <a:r>
              <a:rPr lang="en-US" sz="2800" dirty="0" smtClean="0"/>
              <a:t>Power is:</a:t>
            </a:r>
          </a:p>
          <a:p>
            <a:pPr lvl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Not good or bad, not moral or immoral</a:t>
            </a:r>
          </a:p>
          <a:p>
            <a:pPr lvl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Neutral skill which can be used effectively or abused</a:t>
            </a:r>
          </a:p>
          <a:p>
            <a:pPr lvl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Ability to get others to do what you want!</a:t>
            </a:r>
          </a:p>
        </p:txBody>
      </p:sp>
      <p:pic>
        <p:nvPicPr>
          <p:cNvPr id="9219" name="Picture 8" descr="MPj043718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038" y="2576513"/>
            <a:ext cx="3098800" cy="309403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48F29609-D19A-478E-BED7-C9CE438F392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31750"/>
            <a:ext cx="6858000" cy="179705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DEFINITION AND IMPORTANCE OF POWER (cont'd)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MPj038773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8" y="2501900"/>
            <a:ext cx="3306762" cy="23590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58066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3816350" y="1855788"/>
            <a:ext cx="5059363" cy="4135437"/>
          </a:xfrm>
        </p:spPr>
        <p:txBody>
          <a:bodyPr/>
          <a:lstStyle/>
          <a:p>
            <a:pPr marL="457200" indent="-457200">
              <a:spcBef>
                <a:spcPts val="0"/>
              </a:spcBef>
              <a:defRPr/>
            </a:pPr>
            <a:r>
              <a:rPr lang="en-US" sz="2800" dirty="0" smtClean="0"/>
              <a:t>Relationship to leadership</a:t>
            </a:r>
          </a:p>
          <a:p>
            <a:pPr lvl="1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Appropriate use of power is an essential leadership skill </a:t>
            </a:r>
          </a:p>
          <a:p>
            <a:pPr lvl="1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Leadership is influencing others toward the accomplishment of organizational goals</a:t>
            </a:r>
          </a:p>
          <a:p>
            <a:pPr lvl="1"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/>
              <a:t>Leadership requires using power to influence others </a:t>
            </a:r>
          </a:p>
          <a:p>
            <a:pPr lvl="1">
              <a:spcBef>
                <a:spcPts val="0"/>
              </a:spcBef>
              <a:defRPr/>
            </a:pP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AAA70042-38A5-4B7A-ACB4-2254C4D33E1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388938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DEFINITION AND IMPORTANCE OF POWER (cont'd)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83" name="Rectangle 11"/>
          <p:cNvSpPr>
            <a:spLocks noGrp="1" noChangeArrowheads="1"/>
          </p:cNvSpPr>
          <p:nvPr>
            <p:ph type="title"/>
          </p:nvPr>
        </p:nvSpPr>
        <p:spPr>
          <a:xfrm>
            <a:off x="1592318" y="152400"/>
            <a:ext cx="6952867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RELATIONSHIP OF POWER TO LEADERSHIP</a:t>
            </a:r>
          </a:p>
        </p:txBody>
      </p:sp>
      <p:sp>
        <p:nvSpPr>
          <p:cNvPr id="25908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2438" y="1619250"/>
            <a:ext cx="7761396" cy="4114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Effectiveness dependent on cooperation of others:</a:t>
            </a:r>
          </a:p>
          <a:p>
            <a:pPr marL="454025" indent="3175"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n-US" dirty="0" smtClean="0"/>
              <a:t>– Subordinates</a:t>
            </a:r>
          </a:p>
          <a:p>
            <a:pPr marL="457200" indent="0"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n-US" dirty="0" smtClean="0"/>
              <a:t>– Peers</a:t>
            </a:r>
          </a:p>
          <a:p>
            <a:pPr marL="457200" indent="0"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n-US" dirty="0" smtClean="0"/>
              <a:t>– Superiors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Minimize dependency by establishing power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60CA61D8-CC2F-4D28-B689-8D8B8B2BC343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9563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DEFINITION AND IMPORTANCE OF POWER (cont'd)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89425" y="2154238"/>
            <a:ext cx="4333875" cy="4114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defRPr/>
            </a:pPr>
            <a:r>
              <a:rPr lang="en-US" dirty="0" smtClean="0"/>
              <a:t>Obligations of power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Submission 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smtClean="0"/>
              <a:t>"Power-person" has obligation to recognize submission and protect those being influenced. 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/>
          </a:p>
        </p:txBody>
      </p:sp>
      <p:pic>
        <p:nvPicPr>
          <p:cNvPr id="12292" name="Picture 26" descr="MPj043931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2541588"/>
            <a:ext cx="3705225" cy="245903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PP-</a:t>
            </a:r>
            <a:fld id="{08655E05-9580-4F54-895A-D78A456A553C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EDC403B6402B4A94AF905BFBE0BED0" ma:contentTypeVersion="4" ma:contentTypeDescription="Create a new document." ma:contentTypeScope="" ma:versionID="89eb6dd4aa3e4d6b7bba1bf1ed42da1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05E7384-2AD0-49DB-85A9-5E02BC0921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2FE1A78-D47C-4C72-BC77-908BC706F1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F0ACE0-1583-4DF8-8084-D7B2F00CD195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1932</Words>
  <Application>Microsoft Office PowerPoint</Application>
  <PresentationFormat>On-screen Show (4:3)</PresentationFormat>
  <Paragraphs>415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Default Design</vt:lpstr>
      <vt:lpstr>LEADERSHIP II FOR FIRE AND EMS: STRATEGIES FOR PERSONAL SUCCESS  ENHANCING YOUR PERSONAL POWER BASE</vt:lpstr>
      <vt:lpstr>OBJECTIVES</vt:lpstr>
      <vt:lpstr>OVERVIEW</vt:lpstr>
      <vt:lpstr>Slide 4</vt:lpstr>
      <vt:lpstr>DEFINITION AND IMPORTANCE OF POWER</vt:lpstr>
      <vt:lpstr>DEFINITION AND IMPORTANCE OF POWER (cont'd)</vt:lpstr>
      <vt:lpstr>DEFINITION AND IMPORTANCE OF POWER (cont'd)</vt:lpstr>
      <vt:lpstr>RELATIONSHIP OF POWER TO LEADERSHIP</vt:lpstr>
      <vt:lpstr>DEFINITION AND IMPORTANCE OF POWER (cont'd)</vt:lpstr>
      <vt:lpstr>DEFINITION AND IMPORTANCE OF POWER (cont'd)</vt:lpstr>
      <vt:lpstr>Slide 11</vt:lpstr>
      <vt:lpstr>TYPES OF POWER</vt:lpstr>
      <vt:lpstr>Slide 13</vt:lpstr>
      <vt:lpstr>TYPES OF POWER (cont'd)</vt:lpstr>
      <vt:lpstr>Slide 15</vt:lpstr>
      <vt:lpstr>TYPES OF POWER (cont'd)</vt:lpstr>
      <vt:lpstr>Slide 17</vt:lpstr>
      <vt:lpstr>TYPES OF POWER (cont'd)</vt:lpstr>
      <vt:lpstr>Slide 19</vt:lpstr>
      <vt:lpstr>TYPES OF POWER (cont'd)</vt:lpstr>
      <vt:lpstr>Slide 21</vt:lpstr>
      <vt:lpstr>SOURCES AND LIMITS OF POWER</vt:lpstr>
      <vt:lpstr>SOURCES AND LIMITS OF POWER (cont'd)</vt:lpstr>
      <vt:lpstr>Slide 24</vt:lpstr>
      <vt:lpstr>SOURCES AND LIMITS OF POWER (cont'd)</vt:lpstr>
      <vt:lpstr>Slide 26</vt:lpstr>
      <vt:lpstr>TYPES OF POWER (cont'd)</vt:lpstr>
      <vt:lpstr>TYPES OF POWER (cont'd)</vt:lpstr>
      <vt:lpstr>TYPES OF POWER (cont'd)</vt:lpstr>
      <vt:lpstr>TYPES OF POWER (cont'd)</vt:lpstr>
      <vt:lpstr>USING DIFFERENT POWER TYPES AND LIKELY OUTCOMES</vt:lpstr>
      <vt:lpstr>Activity PP.1 Analyzing Appropriate Use and Abuse of Power</vt:lpstr>
      <vt:lpstr>FORMAL POWER</vt:lpstr>
      <vt:lpstr>FORMAL POWER (cont'd)</vt:lpstr>
      <vt:lpstr>REWARD POWER</vt:lpstr>
      <vt:lpstr>REWARD POWER (cont'd)</vt:lpstr>
      <vt:lpstr>COERCIVE POWER</vt:lpstr>
      <vt:lpstr>COERCIVE POWER (cont'd)</vt:lpstr>
      <vt:lpstr>EXPERT POWER</vt:lpstr>
      <vt:lpstr>EXPERT POWER (cont'd)</vt:lpstr>
      <vt:lpstr>REFERENT POWER</vt:lpstr>
      <vt:lpstr>REFERENT POWER (cont'd)</vt:lpstr>
      <vt:lpstr>POWER SKILLS</vt:lpstr>
      <vt:lpstr>POWER SKILLS (cont'd)</vt:lpstr>
      <vt:lpstr>POWER SKILLS (cont'd)</vt:lpstr>
      <vt:lpstr>POWER SKILLS (cont'd)</vt:lpstr>
      <vt:lpstr>Slide 47</vt:lpstr>
      <vt:lpstr>INCREASING YOUR POWER BASE</vt:lpstr>
      <vt:lpstr>INCREASING YOUR POWER BASE (cont'd)</vt:lpstr>
      <vt:lpstr>INCREASING YOUR POWER BASE (cont'd)</vt:lpstr>
      <vt:lpstr>INCREASING YOUR POWER BASE (cont'd)</vt:lpstr>
      <vt:lpstr>INCREASING YOUR POWER BASE (cont'd)</vt:lpstr>
      <vt:lpstr>Activity PP.2 Developing a Personal Power Enhancement Plan</vt:lpstr>
      <vt:lpstr>SUMMARY</vt:lpstr>
      <vt:lpstr>Activity PP.3 (Optional)  Developing an Influence Plan </vt:lpstr>
    </vt:vector>
  </TitlesOfParts>
  <Company>NETC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>Kathleen Marie McRorie</dc:creator>
  <cp:lastModifiedBy>jvanover</cp:lastModifiedBy>
  <cp:revision>105</cp:revision>
  <cp:lastPrinted>1998-08-24T18:40:58Z</cp:lastPrinted>
  <dcterms:created xsi:type="dcterms:W3CDTF">1998-08-24T14:05:34Z</dcterms:created>
  <dcterms:modified xsi:type="dcterms:W3CDTF">2010-06-29T13:53:20Z</dcterms:modified>
</cp:coreProperties>
</file>